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2" r:id="rId1"/>
  </p:sldMasterIdLst>
  <p:notesMasterIdLst>
    <p:notesMasterId r:id="rId11"/>
  </p:notesMasterIdLst>
  <p:sldIdLst>
    <p:sldId id="325" r:id="rId2"/>
    <p:sldId id="326" r:id="rId3"/>
    <p:sldId id="327" r:id="rId4"/>
    <p:sldId id="328" r:id="rId5"/>
    <p:sldId id="329" r:id="rId6"/>
    <p:sldId id="330" r:id="rId7"/>
    <p:sldId id="332" r:id="rId8"/>
    <p:sldId id="331" r:id="rId9"/>
    <p:sldId id="293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26" autoAdjust="0"/>
    <p:restoredTop sz="94434" autoAdjust="0"/>
  </p:normalViewPr>
  <p:slideViewPr>
    <p:cSldViewPr snapToGrid="0">
      <p:cViewPr varScale="1">
        <p:scale>
          <a:sx n="68" d="100"/>
          <a:sy n="68" d="100"/>
        </p:scale>
        <p:origin x="82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18" Type="http://schemas.openxmlformats.org/officeDocument/2006/relationships/customXml" Target="../customXml/item3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FF381-7C10-4101-9E3C-E9D28E5FE21B}" type="datetimeFigureOut">
              <a:rPr lang="pt-BR" smtClean="0"/>
              <a:t>07/09/2021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FF80DC-2280-4FD6-9123-C08516FF69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1390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AF087-5AA7-4E2B-BBE9-57889E12E34E}" type="datetimeFigureOut">
              <a:rPr lang="pt-BR" smtClean="0"/>
              <a:t>07/09/2021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B67F-56A8-4D7E-9B03-D9B0380C78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941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1000">
        <p:circle/>
      </p:transition>
    </mc:Choice>
    <mc:Fallback xmlns="">
      <p:transition spd="slow" advClick="0" advTm="1000">
        <p:circl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AF087-5AA7-4E2B-BBE9-57889E12E34E}" type="datetimeFigureOut">
              <a:rPr lang="pt-BR" smtClean="0"/>
              <a:t>07/09/2021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B67F-56A8-4D7E-9B03-D9B0380C78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658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1000">
        <p:circle/>
      </p:transition>
    </mc:Choice>
    <mc:Fallback xmlns="">
      <p:transition spd="slow" advClick="0" advTm="1000">
        <p:circl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AF087-5AA7-4E2B-BBE9-57889E12E34E}" type="datetimeFigureOut">
              <a:rPr lang="pt-BR" smtClean="0"/>
              <a:t>07/09/2021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B67F-56A8-4D7E-9B03-D9B0380C78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005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1000">
        <p:circle/>
      </p:transition>
    </mc:Choice>
    <mc:Fallback xmlns="">
      <p:transition spd="slow" advClick="0" advTm="1000">
        <p:circl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AF087-5AA7-4E2B-BBE9-57889E12E34E}" type="datetimeFigureOut">
              <a:rPr lang="pt-BR" smtClean="0"/>
              <a:t>07/09/2021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B67F-56A8-4D7E-9B03-D9B0380C78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218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1000">
        <p:circle/>
      </p:transition>
    </mc:Choice>
    <mc:Fallback xmlns="">
      <p:transition spd="slow" advClick="0" advTm="1000">
        <p:circl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AF087-5AA7-4E2B-BBE9-57889E12E34E}" type="datetimeFigureOut">
              <a:rPr lang="pt-BR" smtClean="0"/>
              <a:t>07/09/2021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B67F-56A8-4D7E-9B03-D9B0380C78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761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1000">
        <p:circle/>
      </p:transition>
    </mc:Choice>
    <mc:Fallback xmlns="">
      <p:transition spd="slow" advClick="0" advTm="1000">
        <p:circl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AF087-5AA7-4E2B-BBE9-57889E12E34E}" type="datetimeFigureOut">
              <a:rPr lang="pt-BR" smtClean="0"/>
              <a:t>07/09/2021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B67F-56A8-4D7E-9B03-D9B0380C78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861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1000">
        <p:circle/>
      </p:transition>
    </mc:Choice>
    <mc:Fallback xmlns="">
      <p:transition spd="slow" advClick="0" advTm="1000">
        <p:circl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AF087-5AA7-4E2B-BBE9-57889E12E34E}" type="datetimeFigureOut">
              <a:rPr lang="pt-BR" smtClean="0"/>
              <a:t>07/09/2021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B67F-56A8-4D7E-9B03-D9B0380C78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066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1000">
        <p:circle/>
      </p:transition>
    </mc:Choice>
    <mc:Fallback xmlns="">
      <p:transition spd="slow" advClick="0" advTm="1000">
        <p:circl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AF087-5AA7-4E2B-BBE9-57889E12E34E}" type="datetimeFigureOut">
              <a:rPr lang="pt-BR" smtClean="0"/>
              <a:t>07/09/2021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B67F-56A8-4D7E-9B03-D9B0380C78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946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1000">
        <p:circle/>
      </p:transition>
    </mc:Choice>
    <mc:Fallback xmlns="">
      <p:transition spd="slow" advClick="0" advTm="1000">
        <p:circl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AF087-5AA7-4E2B-BBE9-57889E12E34E}" type="datetimeFigureOut">
              <a:rPr lang="pt-BR" smtClean="0"/>
              <a:t>07/09/2021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B67F-56A8-4D7E-9B03-D9B0380C78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622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1000">
        <p:circle/>
      </p:transition>
    </mc:Choice>
    <mc:Fallback xmlns="">
      <p:transition spd="slow" advClick="0" advTm="1000">
        <p:circl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AF087-5AA7-4E2B-BBE9-57889E12E34E}" type="datetimeFigureOut">
              <a:rPr lang="pt-BR" smtClean="0"/>
              <a:t>07/09/2021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B67F-56A8-4D7E-9B03-D9B0380C78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633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1000">
        <p:circle/>
      </p:transition>
    </mc:Choice>
    <mc:Fallback xmlns="">
      <p:transition spd="slow" advClick="0" advTm="1000">
        <p:circl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AF087-5AA7-4E2B-BBE9-57889E12E34E}" type="datetimeFigureOut">
              <a:rPr lang="pt-BR" smtClean="0"/>
              <a:t>07/09/2021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B67F-56A8-4D7E-9B03-D9B0380C78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32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1000">
        <p:circle/>
      </p:transition>
    </mc:Choice>
    <mc:Fallback xmlns="">
      <p:transition spd="slow" advClick="0" advTm="1000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AF087-5AA7-4E2B-BBE9-57889E12E34E}" type="datetimeFigureOut">
              <a:rPr lang="pt-BR" smtClean="0"/>
              <a:t>07/09/2021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8B67F-56A8-4D7E-9B03-D9B0380C78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1647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</p:sldLayoutIdLst>
  <mc:AlternateContent xmlns:mc="http://schemas.openxmlformats.org/markup-compatibility/2006" xmlns:p14="http://schemas.microsoft.com/office/powerpoint/2010/main">
    <mc:Choice Requires="p14">
      <p:transition spd="slow" p14:dur="800" advClick="0" advTm="1000">
        <p:circle/>
      </p:transition>
    </mc:Choice>
    <mc:Fallback xmlns="">
      <p:transition spd="slow" advClick="0" advTm="1000">
        <p:circl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solidFill>
                  <a:srgbClr val="FF0000"/>
                </a:solidFill>
                <a:latin typeface="Algerian" panose="04020705040A02060702" pitchFamily="82" charset="0"/>
              </a:rPr>
              <a:t>CULTURA, indústria cultural e cultura de massa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>
                <a:solidFill>
                  <a:schemeClr val="accent1">
                    <a:lumMod val="75000"/>
                  </a:schemeClr>
                </a:solidFill>
              </a:rPr>
              <a:t>UNIDADE I – CULTURA E ETNOCENTRISMO</a:t>
            </a:r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3CCDD6E-E30E-4F68-9266-9E078267F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5" y="2357438"/>
            <a:ext cx="600075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23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1000">
        <p:circle/>
      </p:transition>
    </mc:Choice>
    <mc:Fallback xmlns="">
      <p:transition spd="slow" advClick="0" advTm="1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FE41172-4809-4F3A-869B-B64B263F7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solidFill>
                  <a:srgbClr val="FF0000"/>
                </a:solidFill>
                <a:latin typeface="Algerian" panose="04020705040A02060702" pitchFamily="82" charset="0"/>
              </a:rPr>
              <a:t> etnocentrismo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B5BF7D71-5605-4BFE-BEBD-006B83BA59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pt-BR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“(...) cada qual denomina de bárbaro o costume que não pratica na própria terra”</a:t>
            </a:r>
            <a:r>
              <a:rPr lang="pt-B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pt-B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(Michael de Montaigne. </a:t>
            </a:r>
            <a:r>
              <a:rPr lang="pt-BR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Les</a:t>
            </a:r>
            <a:r>
              <a:rPr lang="pt-B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pt-BR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Essais</a:t>
            </a:r>
            <a:r>
              <a:rPr lang="pt-B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livre I. </a:t>
            </a:r>
            <a:r>
              <a:rPr lang="pt-BR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Chapitre</a:t>
            </a:r>
            <a:r>
              <a:rPr lang="pt-B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I. Des </a:t>
            </a:r>
            <a:r>
              <a:rPr lang="pt-BR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cannibales</a:t>
            </a:r>
            <a:r>
              <a:rPr lang="pt-B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.)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49580"/>
            <a:r>
              <a:rPr lang="pt-B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 frase de Montaigne fala sobre o etnocentrismo: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49580"/>
            <a:r>
              <a:rPr lang="pt-BR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Etno</a:t>
            </a:r>
            <a:r>
              <a:rPr lang="pt-BR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=</a:t>
            </a:r>
            <a:r>
              <a:rPr lang="pt-B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é uma palavra grega que significa povo.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49580"/>
            <a:r>
              <a:rPr lang="pt-BR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Centr</a:t>
            </a:r>
            <a:r>
              <a:rPr lang="pt-B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= vem de centro.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49580"/>
            <a:r>
              <a:rPr lang="pt-BR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Ismo </a:t>
            </a:r>
            <a:r>
              <a:rPr lang="pt-B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= sufixo que designa a prática de algo.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49580"/>
            <a:r>
              <a:rPr lang="pt-BR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Etnocentrismo é a postura segundo a qual você avalia os outros povos a partir de sua própria cultura.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DD9C2F70-7C03-4047-8E66-0D9DB0B3E4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79810" y="2011680"/>
            <a:ext cx="5014552" cy="375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0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1000">
        <p:circle/>
      </p:transition>
    </mc:Choice>
    <mc:Fallback xmlns="">
      <p:transition spd="slow" advClick="0" advTm="1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03E202-F16F-4AEA-8388-4BED67AFE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solidFill>
                  <a:srgbClr val="FF0000"/>
                </a:solidFill>
                <a:latin typeface="Algerian" panose="04020705040A02060702" pitchFamily="82" charset="0"/>
              </a:rPr>
              <a:t>relativismo cultural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EBBAFF-D761-432B-AAD8-939FC70682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Para Pensar: </a:t>
            </a:r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Qual é a referência para considerar algo ou uma cultura “diferente”? Nós somos “diferentes” para quem ou para que?</a:t>
            </a:r>
          </a:p>
          <a:p>
            <a:pPr marL="0" indent="0">
              <a:buNone/>
            </a:pPr>
            <a:r>
              <a:rPr lang="pt-BR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O </a:t>
            </a:r>
            <a:r>
              <a:rPr lang="pt-BR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relativismo cultural</a:t>
            </a:r>
            <a:r>
              <a:rPr lang="pt-BR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é a postura segundo a qual se procura relativizar sua maneira de agir, pensar e sentir, assim, colocar-se no lugar do outro. “</a:t>
            </a:r>
            <a:r>
              <a:rPr lang="pt-BR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Relativizar</a:t>
            </a:r>
            <a:r>
              <a:rPr lang="pt-BR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” significa que você </a:t>
            </a:r>
            <a:r>
              <a:rPr lang="pt-BR" sz="2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estabece</a:t>
            </a:r>
            <a:r>
              <a:rPr lang="pt-BR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uma espécie de afastamento, distanciamento ou </a:t>
            </a:r>
            <a:r>
              <a:rPr lang="pt-BR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estranhamento</a:t>
            </a:r>
            <a:r>
              <a:rPr lang="pt-BR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diante de seus valores, para conseguir compreender a lógica dos valores do outro.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2BA22FC-730C-4912-B6D5-38FE53BE7E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37886" y="1825625"/>
            <a:ext cx="4111357" cy="411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9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1000">
        <p:circle/>
      </p:transition>
    </mc:Choice>
    <mc:Fallback xmlns="">
      <p:transition spd="slow" advClick="0" advTm="1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53F936-E7DB-49C2-88C2-822D3A123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solidFill>
                  <a:srgbClr val="FF0000"/>
                </a:solidFill>
                <a:latin typeface="Algerian" panose="04020705040A02060702" pitchFamily="82" charset="0"/>
              </a:rPr>
              <a:t>Cultura: introdução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FE5311-1057-4184-929A-3F2A619659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pt-BR" sz="9600" dirty="0">
                <a:solidFill>
                  <a:srgbClr val="FF0000"/>
                </a:solidFill>
              </a:rPr>
              <a:t>Os vários significados do termo</a:t>
            </a:r>
          </a:p>
          <a:p>
            <a:r>
              <a:rPr lang="pt-BR" sz="9600" b="1" dirty="0">
                <a:solidFill>
                  <a:srgbClr val="FF0000"/>
                </a:solidFill>
              </a:rPr>
              <a:t>Cultura para a Antropologia</a:t>
            </a:r>
          </a:p>
          <a:p>
            <a:r>
              <a:rPr lang="pt-BR" sz="9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 padrões de comportamento, as instituições, os valores materiais e espirituais de um povo são a sua cultura. Assim, toda sociedade possui uma cultura, elaborada e modificada no decorrer da sua história</a:t>
            </a:r>
            <a:endParaRPr lang="pt-BR" sz="9600" dirty="0"/>
          </a:p>
          <a:p>
            <a:r>
              <a:rPr lang="pt-BR" sz="9600" b="1" dirty="0">
                <a:solidFill>
                  <a:srgbClr val="FF0000"/>
                </a:solidFill>
              </a:rPr>
              <a:t>Cultura para a Sociologia</a:t>
            </a:r>
          </a:p>
          <a:p>
            <a:r>
              <a:rPr lang="pt-BR" sz="96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sociologia define a cultura em geral no sentido muito amplo de todas as práticas, ideias, valores e objetos materiais que criamos para nos ajudar a lidar com questões concretas.</a:t>
            </a:r>
            <a:endParaRPr lang="pt-BR" sz="9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pt-BR" sz="9600" dirty="0"/>
          </a:p>
          <a:p>
            <a:endParaRPr lang="pt-BR" dirty="0"/>
          </a:p>
          <a:p>
            <a:pPr>
              <a:buFontTx/>
              <a:buChar char="-"/>
            </a:pPr>
            <a:r>
              <a:rPr lang="pt-BR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>
              <a:buNone/>
            </a:pPr>
            <a:endParaRPr lang="pt-BR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4553AFB-9F03-4427-8E61-233DB7C3E5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54019" y="1743598"/>
            <a:ext cx="45301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56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1000">
        <p:circle/>
      </p:transition>
    </mc:Choice>
    <mc:Fallback xmlns="">
      <p:transition spd="slow" advClick="0" advTm="1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B6A6E1-F20E-4857-B12E-A6EEA962E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solidFill>
                  <a:srgbClr val="FF0000"/>
                </a:solidFill>
                <a:latin typeface="Algerian" panose="04020705040A02060702" pitchFamily="82" charset="0"/>
              </a:rPr>
              <a:t>Cultura material e imaterial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5B2548-D5F0-437C-AE33-B047F25313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147" y="1914842"/>
            <a:ext cx="5181600" cy="4351338"/>
          </a:xfrm>
        </p:spPr>
        <p:txBody>
          <a:bodyPr/>
          <a:lstStyle/>
          <a:p>
            <a:r>
              <a:rPr lang="pt-BR" dirty="0"/>
              <a:t>MATERIAL – todos objetos, instrumentos, artefatos criados para satisfazer uma necessidade humana.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013A6A7-708A-4191-9376-BA739F1648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/>
              <a:t>IMATERIAL – consiste nos valores morais, regras, costumes, crenças, idioma, conhecimentos e códigos de um povo.</a:t>
            </a:r>
          </a:p>
          <a:p>
            <a:r>
              <a:rPr lang="pt-BR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Exemplo o </a:t>
            </a:r>
            <a:r>
              <a:rPr lang="pt-B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Ofício das Baianas de Acarajé</a:t>
            </a:r>
          </a:p>
          <a:p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068B172-67FB-4015-89D8-F39F2E4DF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674" y="3534562"/>
            <a:ext cx="3766828" cy="2642401"/>
          </a:xfrm>
          <a:prstGeom prst="rect">
            <a:avLst/>
          </a:prstGeom>
        </p:spPr>
      </p:pic>
      <p:pic>
        <p:nvPicPr>
          <p:cNvPr id="12" name="Espaço Reservado para Conteúdo 13">
            <a:extLst>
              <a:ext uri="{FF2B5EF4-FFF2-40B4-BE49-F238E27FC236}">
                <a16:creationId xmlns:a16="http://schemas.microsoft.com/office/drawing/2014/main" id="{43AC4460-69E3-45DB-9281-FAD72AEDE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274" y="4245822"/>
            <a:ext cx="3102219" cy="206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9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1000">
        <p:circle/>
      </p:transition>
    </mc:Choice>
    <mc:Fallback xmlns="">
      <p:transition spd="slow" advClick="0" advTm="1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A1CCA4-7E24-4EDB-AD40-506916FE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FF0000"/>
                </a:solidFill>
                <a:latin typeface="Algerian" panose="04020705040A02060702" pitchFamily="82" charset="0"/>
              </a:rPr>
              <a:t>Cultura popular OU erudita?</a:t>
            </a:r>
            <a:endParaRPr lang="pt-BR" dirty="0"/>
          </a:p>
        </p:txBody>
      </p:sp>
      <p:sp>
        <p:nvSpPr>
          <p:cNvPr id="16" name="Espaço Reservado para Conteúdo 15">
            <a:extLst>
              <a:ext uri="{FF2B5EF4-FFF2-40B4-BE49-F238E27FC236}">
                <a16:creationId xmlns:a16="http://schemas.microsoft.com/office/drawing/2014/main" id="{DB24FAA0-2730-4D27-9435-B90C10498B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TIPOS DE CULTURA</a:t>
            </a:r>
          </a:p>
          <a:p>
            <a:r>
              <a:rPr lang="pt-BR" dirty="0"/>
              <a:t>CULTURA ERUDITA</a:t>
            </a:r>
          </a:p>
          <a:p>
            <a:r>
              <a:rPr lang="pt-BR" dirty="0"/>
              <a:t>CULTURA POPULAR</a:t>
            </a:r>
          </a:p>
          <a:p>
            <a:r>
              <a:rPr lang="pt-BR" dirty="0"/>
              <a:t>CULTURA POPULAR X CULTURA ERUDITA</a:t>
            </a:r>
          </a:p>
          <a:p>
            <a:endParaRPr lang="pt-BR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DAF512A1-DC77-4F83-B7F8-139AB22C8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749" y="1620222"/>
            <a:ext cx="3044485" cy="2283363"/>
          </a:xfrm>
          <a:prstGeom prst="rect">
            <a:avLst/>
          </a:prstGeom>
        </p:spPr>
      </p:pic>
      <p:pic>
        <p:nvPicPr>
          <p:cNvPr id="21" name="Espaço Reservado para Conteúdo 20">
            <a:extLst>
              <a:ext uri="{FF2B5EF4-FFF2-40B4-BE49-F238E27FC236}">
                <a16:creationId xmlns:a16="http://schemas.microsoft.com/office/drawing/2014/main" id="{75EC2937-D94F-4F0C-8F22-B80B0A7A5F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875562" y="4155443"/>
            <a:ext cx="3802295" cy="2491542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68DA2EAD-1D42-4EC4-9082-EAAEB6EF0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287345"/>
            <a:ext cx="4192254" cy="235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9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1000">
        <p:circle/>
      </p:transition>
    </mc:Choice>
    <mc:Fallback xmlns="">
      <p:transition spd="slow" advClick="0" advTm="1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692E62-61FE-428C-B689-C31BB352F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solidFill>
                  <a:srgbClr val="FF0000"/>
                </a:solidFill>
                <a:latin typeface="Algerian" panose="04020705040A02060702" pitchFamily="82" charset="0"/>
              </a:rPr>
              <a:t>Cultura erudita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F99CC4-8596-4ECF-942E-333712D4C7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pt-BR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cultura erudita abrangeria expressões artísticas como a música clássica de padrão europeu, as artes plásticas – escultura e pintura -, o teatro e a literatura de cunho universal. Esses produtos culturais, como qualquer mercadoria, podem ser comprados e, em alguns casos, até deixados como herança como bens físicos.</a:t>
            </a:r>
            <a:endParaRPr lang="pt-BR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pt-BR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Ao pensarmos em cultura erudita, imediatamente concluímos que seus produtores fazem parte de uma elite política, econômica e cultural que pode ter acesso ao saber associado à escrita, aos livros, ao estudo. </a:t>
            </a:r>
            <a:endParaRPr lang="pt-BR" sz="2000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A37854C-F6F7-4B7A-9EA0-1944622EA8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1729374"/>
            <a:ext cx="2761482" cy="23748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3E9601A-5488-4265-89F4-EA408C7D9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3693" y="2916811"/>
            <a:ext cx="2570010" cy="3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01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1000">
        <p:circle/>
      </p:transition>
    </mc:Choice>
    <mc:Fallback xmlns="">
      <p:transition spd="slow" advClick="0" advTm="1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759E3A-95D5-48A4-A62C-9E18639C9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solidFill>
                  <a:srgbClr val="FF0000"/>
                </a:solidFill>
                <a:latin typeface="Algerian" panose="04020705040A02060702" pitchFamily="82" charset="0"/>
              </a:rPr>
              <a:t>Cultura popular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C4B8254-8679-4F55-B445-87459A5E26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chamada cultura popular encontra expressão nos mitos e contos, danças, música – de sertaneja a cabocla –, artesanato rústico de cerâmica ou de madeira e pintura; corresponde, enfim, à manifestação genuína de um povo. Mas não se restringe ao que é tradicionalmente produzido na área rural. Inclui também expressões urbanas recentes, como os grafites, </a:t>
            </a:r>
            <a:r>
              <a:rPr lang="pt-BR" sz="24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hip-hop</a:t>
            </a:r>
            <a:r>
              <a:rPr lang="pt-BR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 os sincretismos musicais oriundos do interior ou das grandes cidades, o que demonstra haver constante criação e recriação no universo cultural de base popular</a:t>
            </a:r>
            <a:r>
              <a:rPr lang="pt-BR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4EF4B58-6056-4FF1-878D-AC0281F0D9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93324" y="1523712"/>
            <a:ext cx="3895524" cy="190528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C628439-B876-4630-9849-46F0414ED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468" y="4321980"/>
            <a:ext cx="2899210" cy="202461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A3B0581-1F0F-4850-A619-92C72956C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6557" y="3727255"/>
            <a:ext cx="2765620" cy="276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48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1000">
        <p:circle/>
      </p:transition>
    </mc:Choice>
    <mc:Fallback xmlns="">
      <p:transition spd="slow" advClick="0" advTm="1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9919403" y="4990882"/>
            <a:ext cx="2743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b="1" dirty="0">
                <a:solidFill>
                  <a:schemeClr val="accent4">
                    <a:lumMod val="50000"/>
                  </a:schemeClr>
                </a:solidFill>
              </a:rPr>
              <a:t>FIM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397E8C4-6026-44DA-BA35-E07E49A63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811" y="3973473"/>
            <a:ext cx="4132886" cy="232090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65BD45A-85C0-4424-9902-5DF95B6B1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44" y="1054486"/>
            <a:ext cx="3822551" cy="213075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04EDAE1-2483-419E-BA23-2B7BA109A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134" y="3806775"/>
            <a:ext cx="3981450" cy="26543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EDE1DA8-1AB7-441D-A557-0AC9749547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1105" y="563623"/>
            <a:ext cx="3757754" cy="273758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4767AA9-DC12-421A-9A7F-B3C9C2005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6584" y="193772"/>
            <a:ext cx="3675622" cy="192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8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1000">
        <p:circle/>
      </p:transition>
    </mc:Choice>
    <mc:Fallback xmlns="">
      <p:transition spd="slow" advClick="0" advTm="1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649AD67E7EA5B418477D4B79DFD87CD" ma:contentTypeVersion="11" ma:contentTypeDescription="Crie um novo documento." ma:contentTypeScope="" ma:versionID="e497727ad3fc21c30ca6d4c124762006">
  <xsd:schema xmlns:xsd="http://www.w3.org/2001/XMLSchema" xmlns:xs="http://www.w3.org/2001/XMLSchema" xmlns:p="http://schemas.microsoft.com/office/2006/metadata/properties" xmlns:ns2="cf7b2da5-008c-4cbd-b63c-4f4e14fa487a" xmlns:ns3="b3887938-9afa-496f-addf-88ed6fabc79f" targetNamespace="http://schemas.microsoft.com/office/2006/metadata/properties" ma:root="true" ma:fieldsID="a7bd3acb47ffdf9e538016dfde2e30a7" ns2:_="" ns3:_="">
    <xsd:import namespace="cf7b2da5-008c-4cbd-b63c-4f4e14fa487a"/>
    <xsd:import namespace="b3887938-9afa-496f-addf-88ed6fabc79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7b2da5-008c-4cbd-b63c-4f4e14fa48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887938-9afa-496f-addf-88ed6fabc79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416842F-0751-4E36-9B1E-E3B470919B90}"/>
</file>

<file path=customXml/itemProps2.xml><?xml version="1.0" encoding="utf-8"?>
<ds:datastoreItem xmlns:ds="http://schemas.openxmlformats.org/officeDocument/2006/customXml" ds:itemID="{339188CA-D4EB-480F-8BE7-3FA6323E5A95}"/>
</file>

<file path=customXml/itemProps3.xml><?xml version="1.0" encoding="utf-8"?>
<ds:datastoreItem xmlns:ds="http://schemas.openxmlformats.org/officeDocument/2006/customXml" ds:itemID="{65F40C14-9DC4-49E9-B282-643A6550133C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2157</TotalTime>
  <Words>533</Words>
  <Application>Microsoft Office PowerPoint</Application>
  <PresentationFormat>Widescreen</PresentationFormat>
  <Paragraphs>39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Algerian</vt:lpstr>
      <vt:lpstr>Arial</vt:lpstr>
      <vt:lpstr>Calibri</vt:lpstr>
      <vt:lpstr>Calibri Light</vt:lpstr>
      <vt:lpstr>Times New Roman</vt:lpstr>
      <vt:lpstr>Office Theme</vt:lpstr>
      <vt:lpstr>CULTURA, indústria cultural e cultura de massa</vt:lpstr>
      <vt:lpstr> etnocentrismo</vt:lpstr>
      <vt:lpstr>relativismo cultural</vt:lpstr>
      <vt:lpstr>Cultura: introdução</vt:lpstr>
      <vt:lpstr>Cultura material e imaterial</vt:lpstr>
      <vt:lpstr>Cultura popular OU erudita?</vt:lpstr>
      <vt:lpstr>Cultura erudita</vt:lpstr>
      <vt:lpstr>Cultura popular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ao estudo de sociologia  (Roteiro de viagem – p. 08 a 10 do livro)</dc:title>
  <dc:creator>Marlene Gomes</dc:creator>
  <cp:lastModifiedBy>Marlene Gomes</cp:lastModifiedBy>
  <cp:revision>213</cp:revision>
  <dcterms:created xsi:type="dcterms:W3CDTF">2020-03-19T14:21:55Z</dcterms:created>
  <dcterms:modified xsi:type="dcterms:W3CDTF">2021-09-07T16:08:35Z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0x010100B649AD67E7EA5B418477D4B79DFD87CD</vt:lpwstr>
  </property>
</Properties>
</file>